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34"/>
  </p:notesMasterIdLst>
  <p:sldIdLst>
    <p:sldId id="257" r:id="rId2"/>
    <p:sldId id="267" r:id="rId3"/>
    <p:sldId id="275" r:id="rId4"/>
    <p:sldId id="268" r:id="rId5"/>
    <p:sldId id="269" r:id="rId6"/>
    <p:sldId id="270" r:id="rId7"/>
    <p:sldId id="271" r:id="rId8"/>
    <p:sldId id="272" r:id="rId9"/>
    <p:sldId id="258" r:id="rId10"/>
    <p:sldId id="259" r:id="rId11"/>
    <p:sldId id="260" r:id="rId12"/>
    <p:sldId id="261" r:id="rId13"/>
    <p:sldId id="262" r:id="rId14"/>
    <p:sldId id="273" r:id="rId15"/>
    <p:sldId id="274" r:id="rId16"/>
    <p:sldId id="277" r:id="rId17"/>
    <p:sldId id="278" r:id="rId18"/>
    <p:sldId id="279" r:id="rId19"/>
    <p:sldId id="281" r:id="rId20"/>
    <p:sldId id="282" r:id="rId21"/>
    <p:sldId id="276" r:id="rId22"/>
    <p:sldId id="280" r:id="rId23"/>
    <p:sldId id="283" r:id="rId24"/>
    <p:sldId id="284" r:id="rId25"/>
    <p:sldId id="285" r:id="rId26"/>
    <p:sldId id="286" r:id="rId27"/>
    <p:sldId id="287" r:id="rId28"/>
    <p:sldId id="288" r:id="rId29"/>
    <p:sldId id="263" r:id="rId30"/>
    <p:sldId id="264" r:id="rId31"/>
    <p:sldId id="265" r:id="rId32"/>
    <p:sldId id="26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3241" autoAdjust="0"/>
  </p:normalViewPr>
  <p:slideViewPr>
    <p:cSldViewPr snapToGrid="0">
      <p:cViewPr varScale="1">
        <p:scale>
          <a:sx n="60" d="100"/>
          <a:sy n="60" d="100"/>
        </p:scale>
        <p:origin x="11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4E7B9B-048B-4911-A630-C377860BCF4A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22047-3ACE-402D-B480-813FDEEC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72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23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829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2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65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6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39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67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86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3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5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20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03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24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3437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010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224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352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766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7652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325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64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5411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68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23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4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5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2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70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66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8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F36EB-3DE6-42C6-B8B5-AB3680F8038C}" type="datetimeFigureOut">
              <a:rPr lang="en-US" smtClean="0"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7A439-4F88-4429-8E81-F3C1F7399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30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1268314"/>
            <a:ext cx="6356152" cy="2375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Navigating the Quantum Threat: An Introduction to Post-Quantum Cryptography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03924" y="3914775"/>
            <a:ext cx="6356152" cy="1155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endParaRPr lang="en-US" sz="1417" dirty="0"/>
          </a:p>
        </p:txBody>
      </p:sp>
      <p:sp>
        <p:nvSpPr>
          <p:cNvPr id="5" name="Shape 2"/>
          <p:cNvSpPr/>
          <p:nvPr/>
        </p:nvSpPr>
        <p:spPr>
          <a:xfrm>
            <a:off x="5203925" y="5287070"/>
            <a:ext cx="288826" cy="288826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F4310D-7226-152D-8D59-FE9DE7C2E469}"/>
              </a:ext>
            </a:extLst>
          </p:cNvPr>
          <p:cNvSpPr/>
          <p:nvPr/>
        </p:nvSpPr>
        <p:spPr>
          <a:xfrm>
            <a:off x="10764253" y="6448926"/>
            <a:ext cx="1283368" cy="2887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12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1995190"/>
            <a:ext cx="7887494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Impact on Current Cryptography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3040360"/>
            <a:ext cx="2384326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Vulnerable Systems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4" y="3517702"/>
            <a:ext cx="334863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RSA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631924" y="3869730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Elliptic Curve Cryptography (ECC)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631924" y="4510683"/>
            <a:ext cx="334863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Diffie-Hellman key exchange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4427439" y="3040360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Symmetric Keys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4427439" y="3517702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Less impacted but require longer keys for security.</a:t>
            </a:r>
            <a:endParaRPr lang="en-US" sz="1417" dirty="0"/>
          </a:p>
        </p:txBody>
      </p:sp>
      <p:sp>
        <p:nvSpPr>
          <p:cNvPr id="9" name="Text 7"/>
          <p:cNvSpPr/>
          <p:nvPr/>
        </p:nvSpPr>
        <p:spPr>
          <a:xfrm>
            <a:off x="8222953" y="3040360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Financial Risk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8222953" y="3517702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Quantum hacks could cause over $20 billion in damage within 5 years.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14391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56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3309640"/>
            <a:ext cx="10655102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Defining Post-Quantum Cryptography (PQC)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31924" y="4174332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218605" y="4236343"/>
            <a:ext cx="2905621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Quantum-Resistant Designs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1218605" y="4938316"/>
            <a:ext cx="2905621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Secure against both quantum and classical computer attacks.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4349849" y="4174332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6530" y="4236343"/>
            <a:ext cx="2905621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Mathematical Foundations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4936530" y="4938316"/>
            <a:ext cx="2905621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Relies on problems that quantum algorithms can’t efficiently solve.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8067774" y="4174332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654455" y="4236344"/>
            <a:ext cx="239772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Diverse Approaches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8654455" y="4641453"/>
            <a:ext cx="2905621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PQC is a suite, not a single algorithm solution.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591914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94697" y="489446"/>
            <a:ext cx="5690890" cy="585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83"/>
              </a:lnSpc>
            </a:pPr>
            <a:r>
              <a:rPr lang="en-US" sz="3667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PQC Algorithm Families</a:t>
            </a:r>
            <a:endParaRPr lang="en-US" sz="3667" dirty="0"/>
          </a:p>
        </p:txBody>
      </p:sp>
      <p:sp>
        <p:nvSpPr>
          <p:cNvPr id="4" name="Shape 1"/>
          <p:cNvSpPr/>
          <p:nvPr/>
        </p:nvSpPr>
        <p:spPr>
          <a:xfrm>
            <a:off x="5194697" y="1341438"/>
            <a:ext cx="6374607" cy="1052215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378946" y="1525687"/>
            <a:ext cx="2340968" cy="292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Lattice-Based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378946" y="1924845"/>
            <a:ext cx="600610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Uses Module Learning With Errors (MLWE) problems.</a:t>
            </a:r>
            <a:endParaRPr lang="en-US" sz="1375" dirty="0"/>
          </a:p>
        </p:txBody>
      </p:sp>
      <p:sp>
        <p:nvSpPr>
          <p:cNvPr id="7" name="Shape 4"/>
          <p:cNvSpPr/>
          <p:nvPr/>
        </p:nvSpPr>
        <p:spPr>
          <a:xfrm>
            <a:off x="5194697" y="2571552"/>
            <a:ext cx="6374607" cy="1052215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78946" y="2755801"/>
            <a:ext cx="2340968" cy="292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Code-Based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5378946" y="3154958"/>
            <a:ext cx="600610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McEliece encryption scheme is prominent here.</a:t>
            </a:r>
            <a:endParaRPr lang="en-US" sz="1375" dirty="0"/>
          </a:p>
        </p:txBody>
      </p:sp>
      <p:sp>
        <p:nvSpPr>
          <p:cNvPr id="10" name="Shape 7"/>
          <p:cNvSpPr/>
          <p:nvPr/>
        </p:nvSpPr>
        <p:spPr>
          <a:xfrm>
            <a:off x="5194697" y="3801666"/>
            <a:ext cx="6374607" cy="1336774"/>
          </a:xfrm>
          <a:prstGeom prst="roundRect">
            <a:avLst>
              <a:gd name="adj" fmla="val 55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378946" y="3985915"/>
            <a:ext cx="2340968" cy="292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Multivariate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5378946" y="4385072"/>
            <a:ext cx="6006108" cy="569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Algorithms like Rainbow based on multivariate polynomial problems.</a:t>
            </a:r>
            <a:endParaRPr lang="en-US" sz="1375" dirty="0"/>
          </a:p>
        </p:txBody>
      </p:sp>
      <p:sp>
        <p:nvSpPr>
          <p:cNvPr id="13" name="Shape 10"/>
          <p:cNvSpPr/>
          <p:nvPr/>
        </p:nvSpPr>
        <p:spPr>
          <a:xfrm>
            <a:off x="5194697" y="5316339"/>
            <a:ext cx="6374607" cy="1052215"/>
          </a:xfrm>
          <a:prstGeom prst="roundRect">
            <a:avLst>
              <a:gd name="adj" fmla="val 7102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378946" y="5500588"/>
            <a:ext cx="2340968" cy="292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Hash-Based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5378946" y="5899746"/>
            <a:ext cx="6006108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375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Signature schemes such as SPHINCS+ rely on hash functions.</a:t>
            </a:r>
            <a:endParaRPr lang="en-US" sz="1375" dirty="0"/>
          </a:p>
        </p:txBody>
      </p:sp>
    </p:spTree>
    <p:extLst>
      <p:ext uri="{BB962C8B-B14F-4D97-AF65-F5344CB8AC3E}">
        <p14:creationId xmlns:p14="http://schemas.microsoft.com/office/powerpoint/2010/main" val="3994465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2139653"/>
            <a:ext cx="6729710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Lattice-Based Cryptography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318482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Core Principle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4" y="3662164"/>
            <a:ext cx="334863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Security based on the hardness of lattice problems.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4427439" y="318482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Key Algorithms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4427439" y="3662164"/>
            <a:ext cx="334863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Kyber for key exchange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4427439" y="4014193"/>
            <a:ext cx="334863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Dilithium for digital signatures</a:t>
            </a:r>
            <a:endParaRPr lang="en-US" sz="1417" dirty="0"/>
          </a:p>
        </p:txBody>
      </p:sp>
      <p:sp>
        <p:nvSpPr>
          <p:cNvPr id="8" name="Text 6"/>
          <p:cNvSpPr/>
          <p:nvPr/>
        </p:nvSpPr>
        <p:spPr>
          <a:xfrm>
            <a:off x="8222953" y="318482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Pros &amp; Cons</a:t>
            </a:r>
            <a:endParaRPr lang="en-US" sz="1833" dirty="0"/>
          </a:p>
        </p:txBody>
      </p:sp>
      <p:sp>
        <p:nvSpPr>
          <p:cNvPr id="9" name="Text 7"/>
          <p:cNvSpPr/>
          <p:nvPr/>
        </p:nvSpPr>
        <p:spPr>
          <a:xfrm>
            <a:off x="8222953" y="3662164"/>
            <a:ext cx="334863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Strong security proofs</a:t>
            </a:r>
            <a:endParaRPr lang="en-US" sz="1417" dirty="0"/>
          </a:p>
        </p:txBody>
      </p:sp>
      <p:sp>
        <p:nvSpPr>
          <p:cNvPr id="10" name="Text 8"/>
          <p:cNvSpPr/>
          <p:nvPr/>
        </p:nvSpPr>
        <p:spPr>
          <a:xfrm>
            <a:off x="8222953" y="4014193"/>
            <a:ext cx="334863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Efficient implementations</a:t>
            </a:r>
            <a:endParaRPr lang="en-US" sz="1417" dirty="0"/>
          </a:p>
        </p:txBody>
      </p:sp>
      <p:sp>
        <p:nvSpPr>
          <p:cNvPr id="11" name="Text 9"/>
          <p:cNvSpPr/>
          <p:nvPr/>
        </p:nvSpPr>
        <p:spPr>
          <a:xfrm>
            <a:off x="8222953" y="4366220"/>
            <a:ext cx="334863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2250"/>
              </a:lnSpc>
              <a:buSzPct val="100000"/>
              <a:buChar char="•"/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Larger key sizes than ECC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122156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ABFCE0-5AC4-556F-08BB-C73E99802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6" y="522919"/>
            <a:ext cx="11376794" cy="581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92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90539-7BF2-B4DA-8A01-F87EE41D8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86" y="385511"/>
            <a:ext cx="11247772" cy="5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47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A5F66-9C6D-AA9F-0012-F177A1E9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33" y="598571"/>
            <a:ext cx="11309684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58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12BCE-3663-59BE-C92C-4325CED2C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4" y="433137"/>
            <a:ext cx="11678652" cy="64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08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BAC2A-DA7D-9163-8231-55889907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047620" cy="65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160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E69A06-2FB7-DBDF-26ED-C117E4F13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68" y="-176464"/>
            <a:ext cx="11758863" cy="683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65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19767E-1AD9-B627-B75B-A6B0317C3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1" y="288758"/>
            <a:ext cx="11823032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29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20219-1374-9155-FBE8-AC0A4B764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28" y="215816"/>
            <a:ext cx="10275971" cy="63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77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2C381-53AE-AB1D-CBC4-E94B3859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03" y="393031"/>
            <a:ext cx="10331617" cy="584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81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348A4B-524C-2707-F51B-854C70EEB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42"/>
            <a:ext cx="12192000" cy="65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549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14435E-0B63-B1E9-8D47-F481E8D2B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42" y="375485"/>
            <a:ext cx="11405937" cy="62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37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D36B6B-038F-2E53-69C9-A90FF115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399297"/>
            <a:ext cx="11903242" cy="61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555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9C6FC-6EB5-B457-79BB-8601792BB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222"/>
            <a:ext cx="11999495" cy="667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61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CF917-EC7F-C64B-1D25-258EA15D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357"/>
            <a:ext cx="11967411" cy="615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85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3E78A-3369-3C39-EF35-2077072B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588795"/>
            <a:ext cx="11550315" cy="56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83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10B360-BDD4-263F-2573-EF386122E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58" y="0"/>
            <a:ext cx="11630526" cy="660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67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568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5" y="3044032"/>
            <a:ext cx="8598594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NIST's PQC Standardization Process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31924" y="3908722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2498" y="3933676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208" dirty="0"/>
          </a:p>
        </p:txBody>
      </p:sp>
      <p:sp>
        <p:nvSpPr>
          <p:cNvPr id="6" name="Text 3"/>
          <p:cNvSpPr/>
          <p:nvPr/>
        </p:nvSpPr>
        <p:spPr>
          <a:xfrm>
            <a:off x="1218606" y="3970734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Started in 2016</a:t>
            </a:r>
            <a:endParaRPr lang="en-US" sz="1833" dirty="0"/>
          </a:p>
        </p:txBody>
      </p:sp>
      <p:sp>
        <p:nvSpPr>
          <p:cNvPr id="7" name="Text 4"/>
          <p:cNvSpPr/>
          <p:nvPr/>
        </p:nvSpPr>
        <p:spPr>
          <a:xfrm>
            <a:off x="1218605" y="4375844"/>
            <a:ext cx="476458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 evaluate new post-quantum algorithms.</a:t>
            </a:r>
            <a:endParaRPr lang="en-US" sz="1417" dirty="0"/>
          </a:p>
        </p:txBody>
      </p:sp>
      <p:sp>
        <p:nvSpPr>
          <p:cNvPr id="8" name="Shape 5"/>
          <p:cNvSpPr/>
          <p:nvPr/>
        </p:nvSpPr>
        <p:spPr>
          <a:xfrm>
            <a:off x="6208812" y="3908722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69385" y="3933676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208" dirty="0"/>
          </a:p>
        </p:txBody>
      </p:sp>
      <p:sp>
        <p:nvSpPr>
          <p:cNvPr id="10" name="Text 7"/>
          <p:cNvSpPr/>
          <p:nvPr/>
        </p:nvSpPr>
        <p:spPr>
          <a:xfrm>
            <a:off x="6795493" y="3970734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2022 Winners</a:t>
            </a:r>
            <a:endParaRPr lang="en-US" sz="1833" dirty="0"/>
          </a:p>
        </p:txBody>
      </p:sp>
      <p:sp>
        <p:nvSpPr>
          <p:cNvPr id="11" name="Text 8"/>
          <p:cNvSpPr/>
          <p:nvPr/>
        </p:nvSpPr>
        <p:spPr>
          <a:xfrm>
            <a:off x="6795493" y="4375844"/>
            <a:ext cx="4764583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CRYSTALS-Kyber, CRYSTALS-Dilithium, Falcon, SPHINCS+ chosen.</a:t>
            </a:r>
            <a:endParaRPr lang="en-US" sz="1417" dirty="0"/>
          </a:p>
        </p:txBody>
      </p:sp>
      <p:sp>
        <p:nvSpPr>
          <p:cNvPr id="12" name="Shape 9"/>
          <p:cNvSpPr/>
          <p:nvPr/>
        </p:nvSpPr>
        <p:spPr>
          <a:xfrm>
            <a:off x="631924" y="5314752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92498" y="5339706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208" dirty="0"/>
          </a:p>
        </p:txBody>
      </p:sp>
      <p:sp>
        <p:nvSpPr>
          <p:cNvPr id="14" name="Text 11"/>
          <p:cNvSpPr/>
          <p:nvPr/>
        </p:nvSpPr>
        <p:spPr>
          <a:xfrm>
            <a:off x="1218606" y="5376764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Ongoing Review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1218605" y="5781873"/>
            <a:ext cx="476458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Round 4 candidates assessed for specific use cases.</a:t>
            </a:r>
            <a:endParaRPr lang="en-US" sz="1417" dirty="0"/>
          </a:p>
        </p:txBody>
      </p:sp>
      <p:sp>
        <p:nvSpPr>
          <p:cNvPr id="16" name="Shape 13"/>
          <p:cNvSpPr/>
          <p:nvPr/>
        </p:nvSpPr>
        <p:spPr>
          <a:xfrm>
            <a:off x="6208812" y="5314752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69385" y="5339706"/>
            <a:ext cx="285056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08"/>
              </a:lnSpc>
            </a:pPr>
            <a:r>
              <a:rPr lang="en-US" sz="2208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208" dirty="0"/>
          </a:p>
        </p:txBody>
      </p:sp>
      <p:sp>
        <p:nvSpPr>
          <p:cNvPr id="18" name="Text 15"/>
          <p:cNvSpPr/>
          <p:nvPr/>
        </p:nvSpPr>
        <p:spPr>
          <a:xfrm>
            <a:off x="6795493" y="5376764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Transition Timeline</a:t>
            </a:r>
            <a:endParaRPr lang="en-US" sz="1833" dirty="0"/>
          </a:p>
        </p:txBody>
      </p:sp>
      <p:sp>
        <p:nvSpPr>
          <p:cNvPr id="19" name="Text 16"/>
          <p:cNvSpPr/>
          <p:nvPr/>
        </p:nvSpPr>
        <p:spPr>
          <a:xfrm>
            <a:off x="6795493" y="5781873"/>
            <a:ext cx="476458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Migration expected from 2024 to 2025 onwards.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46170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BE73F-EBB1-CF29-3F8E-738CB19D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2" y="369468"/>
            <a:ext cx="11710737" cy="6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5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2153146"/>
            <a:ext cx="10250884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Migration and Implementation Challenges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631925" y="319831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Compatibility</a:t>
            </a:r>
            <a:endParaRPr lang="en-US" sz="1833" dirty="0"/>
          </a:p>
        </p:txBody>
      </p:sp>
      <p:sp>
        <p:nvSpPr>
          <p:cNvPr id="4" name="Text 2"/>
          <p:cNvSpPr/>
          <p:nvPr/>
        </p:nvSpPr>
        <p:spPr>
          <a:xfrm>
            <a:off x="631924" y="3675658"/>
            <a:ext cx="240159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Integrating PQC with legacy systems is complex.</a:t>
            </a:r>
            <a:endParaRPr lang="en-US" sz="1417" dirty="0"/>
          </a:p>
        </p:txBody>
      </p:sp>
      <p:sp>
        <p:nvSpPr>
          <p:cNvPr id="5" name="Text 3"/>
          <p:cNvSpPr/>
          <p:nvPr/>
        </p:nvSpPr>
        <p:spPr>
          <a:xfrm>
            <a:off x="3480396" y="319831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Performance</a:t>
            </a:r>
            <a:endParaRPr lang="en-US" sz="1833" dirty="0"/>
          </a:p>
        </p:txBody>
      </p:sp>
      <p:sp>
        <p:nvSpPr>
          <p:cNvPr id="6" name="Text 4"/>
          <p:cNvSpPr/>
          <p:nvPr/>
        </p:nvSpPr>
        <p:spPr>
          <a:xfrm>
            <a:off x="3480395" y="3675658"/>
            <a:ext cx="240159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New algorithms have higher computational overhead.</a:t>
            </a:r>
            <a:endParaRPr lang="en-US" sz="1417" dirty="0"/>
          </a:p>
        </p:txBody>
      </p:sp>
      <p:sp>
        <p:nvSpPr>
          <p:cNvPr id="7" name="Text 5"/>
          <p:cNvSpPr/>
          <p:nvPr/>
        </p:nvSpPr>
        <p:spPr>
          <a:xfrm>
            <a:off x="6328867" y="319831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Infrastructure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6328867" y="3675658"/>
            <a:ext cx="2401590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Requires key management and hardware upgrades.</a:t>
            </a:r>
            <a:endParaRPr lang="en-US" sz="1417" dirty="0"/>
          </a:p>
        </p:txBody>
      </p:sp>
      <p:sp>
        <p:nvSpPr>
          <p:cNvPr id="9" name="Text 7"/>
          <p:cNvSpPr/>
          <p:nvPr/>
        </p:nvSpPr>
        <p:spPr>
          <a:xfrm>
            <a:off x="9177338" y="319831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Hybrid Approaches</a:t>
            </a:r>
            <a:endParaRPr lang="en-US" sz="1833" dirty="0"/>
          </a:p>
        </p:txBody>
      </p:sp>
      <p:sp>
        <p:nvSpPr>
          <p:cNvPr id="10" name="Text 8"/>
          <p:cNvSpPr/>
          <p:nvPr/>
        </p:nvSpPr>
        <p:spPr>
          <a:xfrm>
            <a:off x="9177338" y="3675658"/>
            <a:ext cx="240159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Combining classical and PQC ensures smooth transition.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947631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903089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Real-World Applications and Adoption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5" y="2361705"/>
            <a:ext cx="451346" cy="4513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24" y="2993529"/>
            <a:ext cx="1968302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Finance</a:t>
            </a:r>
            <a:endParaRPr lang="en-US" sz="183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5850" y="2361705"/>
            <a:ext cx="451346" cy="45134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825849" y="2993529"/>
            <a:ext cx="1968302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Government &amp; Defense</a:t>
            </a:r>
            <a:endParaRPr lang="en-US" sz="1833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775" y="2361705"/>
            <a:ext cx="451346" cy="45134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019774" y="2993529"/>
            <a:ext cx="1968302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Healthcare</a:t>
            </a:r>
            <a:endParaRPr lang="en-US" sz="1833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925" y="3948311"/>
            <a:ext cx="451346" cy="45134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31924" y="4580136"/>
            <a:ext cx="1968302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IoT &amp; Infrastructure</a:t>
            </a:r>
            <a:endParaRPr lang="en-US" sz="1833" dirty="0"/>
          </a:p>
        </p:txBody>
      </p:sp>
      <p:sp>
        <p:nvSpPr>
          <p:cNvPr id="12" name="Text 5"/>
          <p:cNvSpPr/>
          <p:nvPr/>
        </p:nvSpPr>
        <p:spPr>
          <a:xfrm>
            <a:off x="631924" y="5376962"/>
            <a:ext cx="635615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Leading companies like Google, Microsoft, and IBM are adopting PQC measures globally.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1060979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533102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Future of Post-Quantum Cryptography</a:t>
            </a:r>
            <a:endParaRPr lang="en-US" sz="3708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24" y="1991718"/>
            <a:ext cx="902693" cy="1083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7384" y="2172196"/>
            <a:ext cx="243730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Continued Research</a:t>
            </a:r>
            <a:endParaRPr lang="en-US" sz="1833" dirty="0"/>
          </a:p>
        </p:txBody>
      </p:sp>
      <p:sp>
        <p:nvSpPr>
          <p:cNvPr id="6" name="Text 2"/>
          <p:cNvSpPr/>
          <p:nvPr/>
        </p:nvSpPr>
        <p:spPr>
          <a:xfrm>
            <a:off x="6377384" y="2577307"/>
            <a:ext cx="518269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Developing more efficient and secure algorithms.</a:t>
            </a:r>
            <a:endParaRPr lang="en-US" sz="14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924" y="3074988"/>
            <a:ext cx="902693" cy="1083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77385" y="3255467"/>
            <a:ext cx="2762746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Hardware Acceleration</a:t>
            </a:r>
            <a:endParaRPr lang="en-US" sz="1833" dirty="0"/>
          </a:p>
        </p:txBody>
      </p:sp>
      <p:sp>
        <p:nvSpPr>
          <p:cNvPr id="9" name="Text 4"/>
          <p:cNvSpPr/>
          <p:nvPr/>
        </p:nvSpPr>
        <p:spPr>
          <a:xfrm>
            <a:off x="6377384" y="3660577"/>
            <a:ext cx="518269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Enhancing speed and performance of PQC operations.</a:t>
            </a:r>
            <a:endParaRPr lang="en-US" sz="14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924" y="4158258"/>
            <a:ext cx="902693" cy="1083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77384" y="4338737"/>
            <a:ext cx="317629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Quantum Key Distribution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6377384" y="4743847"/>
            <a:ext cx="518269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Integrating with PQC for layered security.</a:t>
            </a:r>
            <a:endParaRPr lang="en-US" sz="1417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924" y="5241528"/>
            <a:ext cx="902693" cy="10832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77385" y="5422007"/>
            <a:ext cx="2626916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Quantum-Safe Future</a:t>
            </a:r>
            <a:endParaRPr lang="en-US" sz="1833" dirty="0"/>
          </a:p>
        </p:txBody>
      </p:sp>
      <p:sp>
        <p:nvSpPr>
          <p:cNvPr id="15" name="Text 8"/>
          <p:cNvSpPr/>
          <p:nvPr/>
        </p:nvSpPr>
        <p:spPr>
          <a:xfrm>
            <a:off x="6377384" y="5827118"/>
            <a:ext cx="518269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Ensuring secure communications in a quantum era.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275436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FDD0A-D40B-71B2-CD9F-6B882B452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05" y="587808"/>
            <a:ext cx="11277600" cy="49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409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D81977-490E-CE00-D86B-34CCB40E5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7" y="112295"/>
            <a:ext cx="11550316" cy="6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1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94B63-7297-6F05-CFEE-4C9FE7C07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2" y="374991"/>
            <a:ext cx="11742821" cy="59135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0C7AFF-8CFB-5D97-7146-2D28ED5F4A4E}"/>
              </a:ext>
            </a:extLst>
          </p:cNvPr>
          <p:cNvSpPr/>
          <p:nvPr/>
        </p:nvSpPr>
        <p:spPr>
          <a:xfrm>
            <a:off x="11470105" y="240632"/>
            <a:ext cx="449178" cy="1299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4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40F53-A5BA-8E45-6ED9-93B6A8E5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1" y="116805"/>
            <a:ext cx="11486147" cy="67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03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94F9E-8E81-1FCA-D736-2405A570C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06" y="460458"/>
            <a:ext cx="11101136" cy="614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3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4" y="501551"/>
            <a:ext cx="6356152" cy="1187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Quantum Computing Threat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5203924" y="1960166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90605" y="2022178"/>
            <a:ext cx="252353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Quantum Advantage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5790605" y="2427288"/>
            <a:ext cx="5769471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Quantum computers use principles of superposition and entanglement.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5203924" y="3366194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790606" y="3428206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Shor's Algorithm</a:t>
            </a:r>
            <a:endParaRPr lang="en-US" sz="1833" dirty="0"/>
          </a:p>
        </p:txBody>
      </p:sp>
      <p:sp>
        <p:nvSpPr>
          <p:cNvPr id="9" name="Text 6"/>
          <p:cNvSpPr/>
          <p:nvPr/>
        </p:nvSpPr>
        <p:spPr>
          <a:xfrm>
            <a:off x="5790605" y="3833317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Efficiently breaks RSA and ECC cryptographic systems.</a:t>
            </a:r>
            <a:endParaRPr lang="en-US" sz="1417" dirty="0"/>
          </a:p>
        </p:txBody>
      </p:sp>
      <p:sp>
        <p:nvSpPr>
          <p:cNvPr id="10" name="Shape 7"/>
          <p:cNvSpPr/>
          <p:nvPr/>
        </p:nvSpPr>
        <p:spPr>
          <a:xfrm>
            <a:off x="5203924" y="4483298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90606" y="4545310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Grover's Algorithm</a:t>
            </a:r>
            <a:endParaRPr lang="en-US" sz="1833" dirty="0"/>
          </a:p>
        </p:txBody>
      </p:sp>
      <p:sp>
        <p:nvSpPr>
          <p:cNvPr id="12" name="Text 9"/>
          <p:cNvSpPr/>
          <p:nvPr/>
        </p:nvSpPr>
        <p:spPr>
          <a:xfrm>
            <a:off x="5790605" y="4950420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Speeds up brute-force searches against symmetric keys.</a:t>
            </a:r>
            <a:endParaRPr lang="en-US" sz="1417" dirty="0"/>
          </a:p>
        </p:txBody>
      </p:sp>
      <p:sp>
        <p:nvSpPr>
          <p:cNvPr id="13" name="Shape 10"/>
          <p:cNvSpPr/>
          <p:nvPr/>
        </p:nvSpPr>
        <p:spPr>
          <a:xfrm>
            <a:off x="5203924" y="5600402"/>
            <a:ext cx="406202" cy="40620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790606" y="5662414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Timeline</a:t>
            </a:r>
            <a:endParaRPr lang="en-US" sz="1833" dirty="0"/>
          </a:p>
        </p:txBody>
      </p:sp>
      <p:sp>
        <p:nvSpPr>
          <p:cNvPr id="15" name="Text 12"/>
          <p:cNvSpPr/>
          <p:nvPr/>
        </p:nvSpPr>
        <p:spPr>
          <a:xfrm>
            <a:off x="5790605" y="6067524"/>
            <a:ext cx="5769471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Quantum supremacy is projected as early as 2030.</a:t>
            </a:r>
            <a:endParaRPr lang="en-US" sz="1417" dirty="0"/>
          </a:p>
        </p:txBody>
      </p:sp>
    </p:spTree>
    <p:extLst>
      <p:ext uri="{BB962C8B-B14F-4D97-AF65-F5344CB8AC3E}">
        <p14:creationId xmlns:p14="http://schemas.microsoft.com/office/powerpoint/2010/main" val="3874171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50</TotalTime>
  <Words>390</Words>
  <Application>Microsoft Office PowerPoint</Application>
  <PresentationFormat>Widescreen</PresentationFormat>
  <Paragraphs>92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Alexandria Semi Bold</vt:lpstr>
      <vt:lpstr>Arial</vt:lpstr>
      <vt:lpstr>Calibri</vt:lpstr>
      <vt:lpstr>Calibri Light</vt:lpstr>
      <vt:lpstr>Sora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Nasrullah Masud</dc:creator>
  <cp:lastModifiedBy>Nasrullah Masud</cp:lastModifiedBy>
  <cp:revision>14</cp:revision>
  <dcterms:created xsi:type="dcterms:W3CDTF">2025-05-17T05:21:49Z</dcterms:created>
  <dcterms:modified xsi:type="dcterms:W3CDTF">2025-05-17T06:11:55Z</dcterms:modified>
</cp:coreProperties>
</file>